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8" r:id="rId2"/>
    <p:sldId id="279" r:id="rId3"/>
    <p:sldId id="270" r:id="rId4"/>
    <p:sldId id="298" r:id="rId5"/>
    <p:sldId id="269" r:id="rId6"/>
    <p:sldId id="299" r:id="rId7"/>
    <p:sldId id="268" r:id="rId8"/>
    <p:sldId id="275" r:id="rId9"/>
    <p:sldId id="267" r:id="rId10"/>
    <p:sldId id="266" r:id="rId11"/>
    <p:sldId id="265" r:id="rId12"/>
    <p:sldId id="264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294171"/>
    <a:srgbClr val="5469A2"/>
    <a:srgbClr val="40949A"/>
    <a:srgbClr val="0000CC"/>
    <a:srgbClr val="FF3300"/>
    <a:srgbClr val="DDD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8" autoAdjust="0"/>
  </p:normalViewPr>
  <p:slideViewPr>
    <p:cSldViewPr>
      <p:cViewPr>
        <p:scale>
          <a:sx n="80" d="100"/>
          <a:sy n="80" d="100"/>
        </p:scale>
        <p:origin x="-870" y="-54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CB423ECE-8006-4418-BE1A-CFF94AACB91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29F81862-A099-4391-AA9E-20D62B32A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4766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2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CFE663-AAB4-4044-8E31-597E4F9F0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0878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E0F3F-D354-4C14-AAF5-A2AC8B1AD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04B53-2220-4800-BD73-A41CA2412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D52-4E55-4A06-A504-4C290D10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F3AF-FC4E-46E8-899B-0E5993D8D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33025-AA2A-4A26-A8D9-C698870E3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B56BE-E443-470E-81FB-D6C043C76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CEC59-51C0-428C-9BC9-B206CCFDE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F68D-F371-4792-AE57-6CF020C81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611C-F735-4642-8C2E-9C5B6752C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6557-AF64-4F15-9FA0-CEDF52198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A109CD-0CE8-4E67-A0F2-82C2605B4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D2989BAF-C2AA-45EC-8156-C20218F5086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December 2010</a:t>
            </a:r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COPS/RMS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MarkeTrak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6732" y="990600"/>
            <a:ext cx="6489017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TML Report Explorer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08" y="990600"/>
            <a:ext cx="7229892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Retail API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682" y="1066800"/>
            <a:ext cx="7079456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ERCOT Board of Directors</a:t>
            </a:r>
          </a:p>
        </p:txBody>
      </p:sp>
      <p:sp>
        <p:nvSpPr>
          <p:cNvPr id="409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95300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Service Availability:  </a:t>
            </a:r>
          </a:p>
          <a:p>
            <a:pPr lvl="1"/>
            <a:r>
              <a:rPr lang="en-US" sz="1400" dirty="0" smtClean="0"/>
              <a:t>Retail and Market Operations SLA targets were met for all systems except for business hours retail transaction processing</a:t>
            </a:r>
          </a:p>
          <a:p>
            <a:pPr lvl="1"/>
            <a:endParaRPr lang="en-US" sz="1400" dirty="0" smtClean="0"/>
          </a:p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MIS performance issues (11/19 – 11/23):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Volume of external data requests exhausted available connections on the MIR database</a:t>
            </a:r>
          </a:p>
          <a:p>
            <a:pPr lvl="2">
              <a:spcBef>
                <a:spcPts val="400"/>
              </a:spcBef>
              <a:spcAft>
                <a:spcPts val="0"/>
              </a:spcAft>
            </a:pPr>
            <a:r>
              <a:rPr lang="en-US" sz="1200" dirty="0" smtClean="0"/>
              <a:t>The external impacts were to MIS displays and the retrieval of information through MIS and API</a:t>
            </a:r>
          </a:p>
          <a:p>
            <a:pPr lvl="2">
              <a:spcBef>
                <a:spcPts val="400"/>
              </a:spcBef>
              <a:spcAft>
                <a:spcPts val="0"/>
              </a:spcAft>
            </a:pPr>
            <a:r>
              <a:rPr lang="en-US" sz="1200" dirty="0" smtClean="0"/>
              <a:t>Information was slow in displaying or returned a timeout error message to the user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ERCOT increased system memory and the number of available connections during an emergency outage on 11/21</a:t>
            </a:r>
          </a:p>
          <a:p>
            <a:pPr lvl="1"/>
            <a:r>
              <a:rPr lang="en-US" sz="1400" dirty="0" smtClean="0"/>
              <a:t>Additionally, ERCOT published Terms of Use document for MIS, API, and EWS which outlines limits for query and scan rates used to access public and secure information</a:t>
            </a:r>
          </a:p>
          <a:p>
            <a:pPr lvl="0">
              <a:spcBef>
                <a:spcPts val="400"/>
              </a:spcBef>
              <a:spcAft>
                <a:spcPts val="0"/>
              </a:spcAft>
              <a:buNone/>
            </a:pPr>
            <a:endParaRPr lang="en-US" sz="1400" b="0" dirty="0" smtClean="0"/>
          </a:p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Multiple application performance issues (11/19):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TML and Retail API (175 minutes) experienced outages, while retail processing and </a:t>
            </a:r>
            <a:r>
              <a:rPr lang="en-US" sz="1400" dirty="0" err="1" smtClean="0"/>
              <a:t>MarkeTrak</a:t>
            </a:r>
            <a:r>
              <a:rPr lang="en-US" sz="1400" dirty="0" smtClean="0"/>
              <a:t> (150 minutes) experienced degraded performance during the morning hours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Root cause was slow processing due to excessive table scanning by long running queries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Removal of the active query sessions and restarting the applications restored normal processing  </a:t>
            </a:r>
          </a:p>
          <a:p>
            <a:pPr lvl="0">
              <a:spcBef>
                <a:spcPts val="400"/>
              </a:spcBef>
              <a:spcAft>
                <a:spcPts val="0"/>
              </a:spcAft>
              <a:buNone/>
            </a:pPr>
            <a:endParaRPr lang="en-US" sz="1400" b="0" dirty="0" smtClean="0"/>
          </a:p>
          <a:p>
            <a:pPr>
              <a:buFont typeface="Wingdings" pitchFamily="2" charset="2"/>
              <a:buChar char="§"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b="0" dirty="0" smtClean="0"/>
          </a:p>
          <a:p>
            <a:pPr>
              <a:spcBef>
                <a:spcPts val="400"/>
              </a:spcBef>
              <a:spcAft>
                <a:spcPts val="0"/>
              </a:spcAft>
              <a:buNone/>
            </a:pPr>
            <a:endParaRPr lang="en-US" sz="1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2010 Net Service Availability (Retail and Market Ops)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38200"/>
            <a:ext cx="607147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Data Center Availability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Board of Directors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7581" y="838200"/>
            <a:ext cx="4929019" cy="52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November 2010 Net Service Availability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625755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November 2010 Data Center Power Availability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Board of Directors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14, 2010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950" y="1046163"/>
            <a:ext cx="53705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Retail Transaction Processing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8042275" cy="515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Retail Transaction Processing Availability Summary (cont’d.)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355013" cy="52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ERCOT Board of Directors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TML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December 14, 2010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3679"/>
            <a:ext cx="7231063" cy="530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11580</TotalTime>
  <Words>332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Information Technology Report</vt:lpstr>
      <vt:lpstr>Highlights</vt:lpstr>
      <vt:lpstr>2010 Net Service Availability (Retail and Market Ops)</vt:lpstr>
      <vt:lpstr>2010 Data Center Availability</vt:lpstr>
      <vt:lpstr>November 2010 Net Service Availability</vt:lpstr>
      <vt:lpstr>November 2010 Data Center Power Availability</vt:lpstr>
      <vt:lpstr>Retail Transaction Processing Availability Summary</vt:lpstr>
      <vt:lpstr>Retail Transaction Processing Availability Summary (cont’d.)</vt:lpstr>
      <vt:lpstr>TML Availability Summary</vt:lpstr>
      <vt:lpstr>MarkeTrak Availability Summary</vt:lpstr>
      <vt:lpstr>TML Report Explorer Availability Summary</vt:lpstr>
      <vt:lpstr>Retail API Availability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tfelton</cp:lastModifiedBy>
  <cp:revision>648</cp:revision>
  <dcterms:created xsi:type="dcterms:W3CDTF">2005-04-21T14:28:35Z</dcterms:created>
  <dcterms:modified xsi:type="dcterms:W3CDTF">2010-12-03T17:07:11Z</dcterms:modified>
</cp:coreProperties>
</file>